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808" r:id="rId2"/>
    <p:sldId id="997" r:id="rId3"/>
    <p:sldId id="998" r:id="rId4"/>
    <p:sldId id="999" r:id="rId5"/>
    <p:sldId id="1000" r:id="rId6"/>
    <p:sldId id="1001" r:id="rId7"/>
    <p:sldId id="1038" r:id="rId8"/>
    <p:sldId id="1040" r:id="rId9"/>
    <p:sldId id="1039" r:id="rId10"/>
  </p:sldIdLst>
  <p:sldSz cx="13817600" cy="7772400"/>
  <p:notesSz cx="7010400" cy="9296400"/>
  <p:defaultTextStyle>
    <a:defPPr>
      <a:defRPr lang="en-US"/>
    </a:defPPr>
    <a:lvl1pPr marL="0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80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756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636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518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394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276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154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032" algn="l" defTabSz="9957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4D61"/>
    <a:srgbClr val="006600"/>
    <a:srgbClr val="000000"/>
    <a:srgbClr val="FFFFCC"/>
    <a:srgbClr val="067378"/>
    <a:srgbClr val="FFFF99"/>
    <a:srgbClr val="FFCC99"/>
    <a:srgbClr val="CCCCFF"/>
    <a:srgbClr val="E7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86364" autoAdjust="0"/>
  </p:normalViewPr>
  <p:slideViewPr>
    <p:cSldViewPr>
      <p:cViewPr varScale="1">
        <p:scale>
          <a:sx n="72" d="100"/>
          <a:sy n="72" d="100"/>
        </p:scale>
        <p:origin x="418" y="72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00"/>
    </p:cViewPr>
  </p:sorterViewPr>
  <p:notesViewPr>
    <p:cSldViewPr>
      <p:cViewPr varScale="1">
        <p:scale>
          <a:sx n="52" d="100"/>
          <a:sy n="52" d="100"/>
        </p:scale>
        <p:origin x="-1842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5"/>
            <a:ext cx="3038474" cy="465138"/>
          </a:xfrm>
          <a:prstGeom prst="rect">
            <a:avLst/>
          </a:prstGeom>
        </p:spPr>
        <p:txBody>
          <a:bodyPr vert="horz" lIns="91514" tIns="45755" rIns="91514" bIns="457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" y="8829677"/>
            <a:ext cx="3038474" cy="465138"/>
          </a:xfrm>
          <a:prstGeom prst="rect">
            <a:avLst/>
          </a:prstGeom>
        </p:spPr>
        <p:txBody>
          <a:bodyPr vert="horz" lIns="91514" tIns="45755" rIns="91514" bIns="457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54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57" tIns="46776" rIns="93557" bIns="46776" rtlCol="0" anchor="ctr"/>
          <a:lstStyle/>
          <a:p>
            <a:endParaRPr lang="en-P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11"/>
            <a:ext cx="5608320" cy="4183218"/>
          </a:xfrm>
          <a:prstGeom prst="rect">
            <a:avLst/>
          </a:prstGeom>
        </p:spPr>
        <p:txBody>
          <a:bodyPr vert="horz" lIns="93557" tIns="46776" rIns="93557" bIns="467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05"/>
            <a:ext cx="3037840" cy="464983"/>
          </a:xfrm>
          <a:prstGeom prst="rect">
            <a:avLst/>
          </a:prstGeom>
        </p:spPr>
        <p:txBody>
          <a:bodyPr vert="horz" lIns="93557" tIns="46776" rIns="93557" bIns="46776" rtlCol="0" anchor="b"/>
          <a:lstStyle>
            <a:lvl1pPr algn="l">
              <a:defRPr sz="1200"/>
            </a:lvl1pPr>
          </a:lstStyle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4853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80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756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636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518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394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276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154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032" algn="l" defTabSz="9957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96" y="4736723"/>
            <a:ext cx="5280000" cy="4487422"/>
          </a:xfrm>
        </p:spPr>
        <p:txBody>
          <a:bodyPr/>
          <a:lstStyle/>
          <a:p>
            <a:endParaRPr lang="en-PH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CE6D-8C02-42BB-84AF-7054371EDF7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743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96" y="4736733"/>
            <a:ext cx="5509565" cy="5103345"/>
          </a:xfrm>
        </p:spPr>
        <p:txBody>
          <a:bodyPr/>
          <a:lstStyle/>
          <a:p>
            <a:pPr algn="just"/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CE6D-8C02-42BB-84AF-7054371EDF7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7676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96" y="4736733"/>
            <a:ext cx="5509565" cy="5103345"/>
          </a:xfrm>
        </p:spPr>
        <p:txBody>
          <a:bodyPr/>
          <a:lstStyle/>
          <a:p>
            <a:pPr algn="just"/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CE6D-8C02-42BB-84AF-7054371EDF7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6422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96" y="4736723"/>
            <a:ext cx="5280000" cy="4487422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CE6D-8C02-42BB-84AF-7054371EDF7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5052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96" y="4736733"/>
            <a:ext cx="5509565" cy="5103345"/>
          </a:xfrm>
        </p:spPr>
        <p:txBody>
          <a:bodyPr/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CE6D-8C02-42BB-84AF-7054371EDF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0169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96" y="4736733"/>
            <a:ext cx="5509565" cy="5103345"/>
          </a:xfrm>
        </p:spPr>
        <p:txBody>
          <a:bodyPr/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ECE6D-8C02-42BB-84AF-7054371EDF7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8070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744" y="2414482"/>
            <a:ext cx="11746114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801" y="4404360"/>
            <a:ext cx="9672319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5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3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0546" y="7239000"/>
            <a:ext cx="4373651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3617-115B-4045-ABA4-96C2FA9C98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3817600" cy="7770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75253" y="7203864"/>
            <a:ext cx="1151467" cy="413808"/>
          </a:xfrm>
        </p:spPr>
        <p:txBody>
          <a:bodyPr/>
          <a:lstStyle>
            <a:lvl1pPr>
              <a:defRPr sz="121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D253617-115B-4045-ABA4-96C2FA9C9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7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741018"/>
            <a:ext cx="5527040" cy="5202326"/>
          </a:xfrm>
        </p:spPr>
        <p:txBody>
          <a:bodyPr/>
          <a:lstStyle>
            <a:lvl1pPr>
              <a:defRPr sz="308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4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98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98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507" y="1741018"/>
            <a:ext cx="5527040" cy="5202326"/>
          </a:xfrm>
        </p:spPr>
        <p:txBody>
          <a:bodyPr/>
          <a:lstStyle>
            <a:lvl1pPr>
              <a:defRPr sz="308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4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98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98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892480" y="6402155"/>
            <a:ext cx="829056" cy="449072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A7886A-B283-40F4-A58F-DCBCE8390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72" y="690881"/>
            <a:ext cx="9592101" cy="1496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EB9A-5917-4844-B3EE-DEA21F388934}" type="datetimeFigureOut">
              <a:rPr lang="en-PH" smtClean="0"/>
              <a:pPr/>
              <a:t>03/08/2023</a:t>
            </a:fld>
            <a:endParaRPr lang="en-P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E4A-A126-4C10-A600-6D90A243DA4A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9278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040" y="311256"/>
            <a:ext cx="12435841" cy="1295400"/>
          </a:xfrm>
          <a:prstGeom prst="rect">
            <a:avLst/>
          </a:prstGeom>
        </p:spPr>
        <p:txBody>
          <a:bodyPr vert="horz" lIns="99575" tIns="49788" rIns="99575" bIns="4978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040" y="1813566"/>
            <a:ext cx="12435841" cy="5129425"/>
          </a:xfrm>
          <a:prstGeom prst="rect">
            <a:avLst/>
          </a:prstGeom>
        </p:spPr>
        <p:txBody>
          <a:bodyPr vert="horz" lIns="99575" tIns="49788" rIns="99575" bIns="497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040" y="7203864"/>
            <a:ext cx="3222569" cy="413808"/>
          </a:xfrm>
          <a:prstGeom prst="rect">
            <a:avLst/>
          </a:prstGeom>
        </p:spPr>
        <p:txBody>
          <a:bodyPr vert="horz" lIns="99575" tIns="49788" rIns="99575" bIns="4978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980" y="7203864"/>
            <a:ext cx="4373651" cy="413808"/>
          </a:xfrm>
          <a:prstGeom prst="rect">
            <a:avLst/>
          </a:prstGeom>
        </p:spPr>
        <p:txBody>
          <a:bodyPr vert="horz" lIns="99575" tIns="49788" rIns="99575" bIns="4978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3001" y="7203864"/>
            <a:ext cx="3224876" cy="413808"/>
          </a:xfrm>
          <a:prstGeom prst="rect">
            <a:avLst/>
          </a:prstGeom>
        </p:spPr>
        <p:txBody>
          <a:bodyPr vert="horz" lIns="99575" tIns="49788" rIns="99575" bIns="4978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3617-115B-4045-ABA4-96C2FA9C98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5794"/>
            <a:ext cx="2565400" cy="890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82" r:id="rId2"/>
    <p:sldLayoutId id="2147483783" r:id="rId3"/>
    <p:sldLayoutId id="2147483784" r:id="rId4"/>
  </p:sldLayoutIdLst>
  <p:hf hdr="0" ftr="0" dt="0"/>
  <p:txStyles>
    <p:titleStyle>
      <a:lvl1pPr algn="ctr" defTabSz="99575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410" indent="-373410" algn="l" defTabSz="99575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054" indent="-311175" algn="l" defTabSz="99575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96" indent="-248940" algn="l" defTabSz="99575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579" indent="-248940" algn="l" defTabSz="99575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455" indent="-248940" algn="l" defTabSz="99575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335" indent="-248940" algn="l" defTabSz="99575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215" indent="-248940" algn="l" defTabSz="99575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094" indent="-248940" algn="l" defTabSz="99575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972" indent="-248940" algn="l" defTabSz="99575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80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756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636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518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394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276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154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032" algn="l" defTabSz="9957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" y="0"/>
            <a:ext cx="13795583" cy="7756819"/>
          </a:xfrm>
          <a:prstGeom prst="rect">
            <a:avLst/>
          </a:prstGeom>
        </p:spPr>
      </p:pic>
      <p:pic>
        <p:nvPicPr>
          <p:cNvPr id="7" name="Picture 2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77" y="694082"/>
            <a:ext cx="6728624" cy="233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6251" y="4129910"/>
            <a:ext cx="8370678" cy="1356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1H 2023 FINANCIAL AND OPERATING RESULTS</a:t>
            </a:r>
            <a:endParaRPr lang="en-PH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3617-115B-4045-ABA4-96C2FA9C98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94044" y="2734270"/>
            <a:ext cx="672824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</a:rPr>
              <a:t>Analysts Briefing</a:t>
            </a:r>
            <a:endParaRPr lang="en-PH" sz="5400" dirty="0">
              <a:ln>
                <a:solidFill>
                  <a:srgbClr val="0066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0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0271462" y="7069311"/>
            <a:ext cx="1456962" cy="401921"/>
          </a:xfrm>
          <a:prstGeom prst="bracketPair">
            <a:avLst>
              <a:gd name="adj" fmla="val 17949"/>
            </a:avLst>
          </a:prstGeom>
        </p:spPr>
        <p:txBody>
          <a:bodyPr vert="horz" lIns="97626" tIns="48813" rIns="97626" bIns="48813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41A0B-E7BA-42AB-BB70-ABC68E342828}" type="slidenum">
              <a:rPr lang="en-PH" altLang="en-US" sz="961">
                <a:solidFill>
                  <a:schemeClr val="tx1"/>
                </a:solidFill>
              </a:rPr>
              <a:pPr/>
              <a:t>2</a:t>
            </a:fld>
            <a:endParaRPr lang="en-PH" altLang="en-US" sz="96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1744776"/>
            <a:ext cx="1295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263525">
              <a:buFont typeface="Wingdings" panose="05000000000000000000" pitchFamily="2" charset="2"/>
              <a:buChar char="§"/>
            </a:pPr>
            <a:r>
              <a:rPr lang="en-PH" dirty="0" err="1">
                <a:latin typeface="Arial" panose="020B0604020202020204" pitchFamily="34" charset="0"/>
                <a:cs typeface="Arial" panose="020B0604020202020204" pitchFamily="34" charset="0"/>
              </a:rPr>
              <a:t>Philex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 generated Php702 million core net income for 1H2023 compared to Php1.333 billion in 1H2022.</a:t>
            </a:r>
          </a:p>
          <a:p>
            <a:pPr marL="93663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4443" lvl="1" indent="-342900">
              <a:buFont typeface="Wingdings" panose="05000000000000000000" pitchFamily="2" charset="2"/>
              <a:buChar char="Ø"/>
            </a:pP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Operating Revenues are lower at Php2.051 billion in 2Q2023 compared to Php2.485 billion in 2022</a:t>
            </a:r>
          </a:p>
          <a:p>
            <a:pPr marL="934443" lvl="1" indent="-342900">
              <a:buFont typeface="Wingdings" panose="05000000000000000000" pitchFamily="2" charset="2"/>
              <a:buChar char="Ø"/>
            </a:pP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Reported net income is at Php704 million.</a:t>
            </a:r>
          </a:p>
          <a:p>
            <a:pPr marL="93663" fontAlgn="base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3525">
              <a:buFont typeface="Wingdings" panose="05000000000000000000" pitchFamily="2" charset="2"/>
              <a:buChar char="§"/>
            </a:pP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2Q2023 Core Net Income at Php314 million compared to Php657 million in 2Q2022 </a:t>
            </a:r>
          </a:p>
          <a:p>
            <a:pPr marL="93663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3525">
              <a:buFont typeface="Wingdings" panose="05000000000000000000" pitchFamily="2" charset="2"/>
              <a:buChar char="§"/>
            </a:pP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Core EDITDA of Php1.188 billion for 1H2023 lower by 50% than Core EBITDA of Php2.353 billion for 1H2022 </a:t>
            </a:r>
          </a:p>
          <a:p>
            <a:pPr marL="357188" indent="-263525">
              <a:buFont typeface="Wingdings" panose="05000000000000000000" pitchFamily="2" charset="2"/>
              <a:buChar char="§"/>
            </a:pP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3525">
              <a:buFont typeface="Wingdings" panose="05000000000000000000" pitchFamily="2" charset="2"/>
              <a:buChar char="§"/>
            </a:pP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Gold prices improved by 6% while Copper dipped by 7% in 2Q2023 versus 2Q2022 level</a:t>
            </a:r>
          </a:p>
          <a:p>
            <a:pPr marL="357188" indent="-263525">
              <a:buFont typeface="Wingdings" panose="05000000000000000000" pitchFamily="2" charset="2"/>
              <a:buChar char="§"/>
            </a:pP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3525">
              <a:buFont typeface="Wingdings" panose="05000000000000000000" pitchFamily="2" charset="2"/>
              <a:buChar char="§"/>
            </a:pPr>
            <a:r>
              <a:rPr lang="en-PH" dirty="0" err="1">
                <a:latin typeface="Arial" panose="020B0604020202020204" pitchFamily="34" charset="0"/>
                <a:cs typeface="Arial" panose="020B0604020202020204" pitchFamily="34" charset="0"/>
              </a:rPr>
              <a:t>Silangan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 east decline portal completed and tunnel works towards the ore body goes full swing</a:t>
            </a:r>
          </a:p>
          <a:p>
            <a:pPr marL="357188" indent="-263525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fontAlgn="base"/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000" y="446054"/>
            <a:ext cx="871028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1H 2023 Highlights </a:t>
            </a:r>
            <a:endParaRPr lang="en-PH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10271462" y="7069311"/>
            <a:ext cx="1456962" cy="401921"/>
          </a:xfrm>
          <a:prstGeom prst="bracketPair">
            <a:avLst>
              <a:gd name="adj" fmla="val 17949"/>
            </a:avLst>
          </a:prstGeom>
        </p:spPr>
        <p:txBody>
          <a:bodyPr vert="horz" lIns="97626" tIns="48813" rIns="97626" bIns="48813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41A0B-E7BA-42AB-BB70-ABC68E342828}" type="slidenum">
              <a:rPr lang="en-PH" altLang="en-US" sz="961">
                <a:solidFill>
                  <a:schemeClr val="tx1"/>
                </a:solidFill>
              </a:rPr>
              <a:pPr/>
              <a:t>3</a:t>
            </a:fld>
            <a:endParaRPr lang="en-PH" altLang="en-US" sz="96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604" y="5426259"/>
            <a:ext cx="9456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Milled: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2Q2023 tonnage higher than 1Q2023 but slightly lower than 2Q2022 as a result of unscheduled repairs and maintenance works of ageing mill equipment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Metal Prices: </a:t>
            </a: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Sustained higher gold prices and forex helps alleviated the impact of lower metal output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306774"/>
            <a:ext cx="8559526" cy="719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5180" y="293126"/>
            <a:ext cx="886214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Production Performance</a:t>
            </a:r>
            <a:endParaRPr lang="en-PH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868" y="1143000"/>
            <a:ext cx="9193196" cy="41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5358" y="7167508"/>
            <a:ext cx="1404724" cy="379655"/>
          </a:xfrm>
        </p:spPr>
        <p:txBody>
          <a:bodyPr/>
          <a:lstStyle/>
          <a:p>
            <a:pPr algn="r"/>
            <a:fld id="{72541A0B-E7BA-42AB-BB70-ABC68E342828}" type="slidenum">
              <a:rPr lang="en-PH" altLang="en-US" smtClean="0"/>
              <a:pPr algn="r"/>
              <a:t>4</a:t>
            </a:fld>
            <a:endParaRPr lang="en-PH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8261" y="5554058"/>
            <a:ext cx="1021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Operating Revenues:  </a:t>
            </a:r>
          </a:p>
          <a:p>
            <a:pPr marL="783630" lvl="1" indent="-285750">
              <a:buFont typeface="Wingdings" panose="05000000000000000000" pitchFamily="2" charset="2"/>
              <a:buChar char="Ø"/>
            </a:pP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Favorable metal prices and forex continued to keep the level of revenues and core net income at profitable levels.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Core Net Income</a:t>
            </a:r>
          </a:p>
          <a:p>
            <a:pPr marL="78363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2Q2023 Core Net Income lower than 2Q2022 by 52% due to lower metal output</a:t>
            </a:r>
          </a:p>
          <a:p>
            <a:pPr marL="783630" lvl="1" indent="-285750">
              <a:buFont typeface="Wingdings" panose="05000000000000000000" pitchFamily="2" charset="2"/>
              <a:buChar char="Ø"/>
            </a:pP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1H2023 Core Net Income of Php702 million, 47% lower than 1H2022 of Php1.333 billion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4139" y="227487"/>
            <a:ext cx="8543581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Financial Highlights </a:t>
            </a:r>
            <a:endParaRPr lang="en-PH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69" y="1151466"/>
            <a:ext cx="9170920" cy="43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/>
        </p:nvSpPr>
        <p:spPr>
          <a:xfrm>
            <a:off x="10352816" y="7134966"/>
            <a:ext cx="1437267" cy="412198"/>
          </a:xfrm>
          <a:prstGeom prst="bracketPair">
            <a:avLst>
              <a:gd name="adj" fmla="val 17949"/>
            </a:avLst>
          </a:prstGeom>
        </p:spPr>
        <p:txBody>
          <a:bodyPr vert="horz" lIns="97626" tIns="48813" rIns="97626" bIns="48813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PH" altLang="en-US" sz="961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10271462" y="7069311"/>
            <a:ext cx="1456962" cy="401921"/>
          </a:xfrm>
          <a:prstGeom prst="bracketPair">
            <a:avLst>
              <a:gd name="adj" fmla="val 17949"/>
            </a:avLst>
          </a:prstGeom>
        </p:spPr>
        <p:txBody>
          <a:bodyPr vert="horz" lIns="97626" tIns="48813" rIns="97626" bIns="48813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41A0B-E7BA-42AB-BB70-ABC68E342828}" type="slidenum">
              <a:rPr lang="en-PH" altLang="en-US" sz="961">
                <a:solidFill>
                  <a:schemeClr val="tx1"/>
                </a:solidFill>
              </a:rPr>
              <a:pPr/>
              <a:t>5</a:t>
            </a:fld>
            <a:endParaRPr lang="en-PH" altLang="en-US" sz="96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800" y="236387"/>
            <a:ext cx="8543581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Capital Expenditures</a:t>
            </a:r>
            <a:endParaRPr lang="en-PH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69406" y="2362200"/>
            <a:ext cx="46401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973" indent="-177973">
              <a:buFont typeface="Arial" panose="020B0604020202020204" pitchFamily="34" charset="0"/>
              <a:buChar char="•"/>
            </a:pPr>
            <a:r>
              <a:rPr lang="en-PH" b="1" dirty="0">
                <a:latin typeface="Arial" panose="020B0604020202020204" pitchFamily="34" charset="0"/>
                <a:cs typeface="Arial" panose="020B0604020202020204" pitchFamily="34" charset="0"/>
              </a:rPr>
              <a:t>1H 2023 Capex of Php994 million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 spent on </a:t>
            </a:r>
            <a:r>
              <a:rPr lang="en-PH" dirty="0" err="1">
                <a:latin typeface="Arial" panose="020B0604020202020204" pitchFamily="34" charset="0"/>
                <a:cs typeface="Arial" panose="020B0604020202020204" pitchFamily="34" charset="0"/>
              </a:rPr>
              <a:t>Padcal’s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 sustaining capex for mine development, new equipment and tailings storage facility works</a:t>
            </a:r>
          </a:p>
          <a:p>
            <a:pPr marL="675853" lvl="1" indent="-177973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973" indent="-177973">
              <a:buFont typeface="Arial" panose="020B0604020202020204" pitchFamily="34" charset="0"/>
              <a:buChar char="•"/>
            </a:pPr>
            <a:r>
              <a:rPr lang="en-PH" b="1" dirty="0" err="1">
                <a:latin typeface="Arial" panose="020B0604020202020204" pitchFamily="34" charset="0"/>
                <a:cs typeface="Arial" panose="020B0604020202020204" pitchFamily="34" charset="0"/>
              </a:rPr>
              <a:t>Silangan</a:t>
            </a:r>
            <a:r>
              <a:rPr lang="en-PH" b="1" dirty="0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7973" indent="-177973">
              <a:buFont typeface="Arial" panose="020B0604020202020204" pitchFamily="34" charset="0"/>
              <a:buChar char="•"/>
            </a:pP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3630" lvl="1" indent="-285750">
              <a:buFont typeface="Wingdings" panose="05000000000000000000" pitchFamily="2" charset="2"/>
              <a:buChar char="Ø"/>
            </a:pPr>
            <a:r>
              <a:rPr lang="en-PH" dirty="0">
                <a:latin typeface="Arial" panose="020B0604020202020204" pitchFamily="34" charset="0"/>
                <a:cs typeface="Arial" panose="020B0604020202020204" pitchFamily="34" charset="0"/>
              </a:rPr>
              <a:t>Construction of the east decline portal has been completed and tunneling works towards the ore body goes full swing</a:t>
            </a: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63" y="1828800"/>
            <a:ext cx="87026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2000" y="5901571"/>
            <a:ext cx="1082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143" indent="-188143">
              <a:buFont typeface="Arial" panose="020B0604020202020204" pitchFamily="34" charset="0"/>
              <a:buChar char="•"/>
            </a:pPr>
            <a:r>
              <a:rPr lang="en-PH" sz="1800" b="1" dirty="0">
                <a:latin typeface="Arial" panose="020B0604020202020204" pitchFamily="34" charset="0"/>
                <a:cs typeface="Arial" panose="020B0604020202020204" pitchFamily="34" charset="0"/>
              </a:rPr>
              <a:t>Total Assets: </a:t>
            </a:r>
            <a:r>
              <a:rPr lang="en-PH" sz="1800" dirty="0" err="1">
                <a:latin typeface="Arial" panose="020B0604020202020204" pitchFamily="34" charset="0"/>
                <a:cs typeface="Arial" panose="020B0604020202020204" pitchFamily="34" charset="0"/>
              </a:rPr>
              <a:t>Silangan</a:t>
            </a: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 Project as the main asset</a:t>
            </a:r>
            <a:r>
              <a:rPr lang="en-PH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of the Company to maintain business continuity. </a:t>
            </a:r>
            <a:endParaRPr lang="en-P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3630" lvl="1" indent="-285750">
              <a:buFont typeface="Wingdings" panose="05000000000000000000" pitchFamily="2" charset="2"/>
              <a:buChar char="Ø"/>
            </a:pP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Deferred Exploration Cost for </a:t>
            </a:r>
            <a:r>
              <a:rPr lang="en-PH" sz="1800" dirty="0" err="1">
                <a:latin typeface="Arial" panose="020B0604020202020204" pitchFamily="34" charset="0"/>
                <a:cs typeface="Arial" panose="020B0604020202020204" pitchFamily="34" charset="0"/>
              </a:rPr>
              <a:t>Silangan</a:t>
            </a: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 Project accounts for 61% of Total Assets</a:t>
            </a:r>
          </a:p>
          <a:p>
            <a:pPr marL="188143" indent="-188143">
              <a:buFont typeface="Arial" panose="020B0604020202020204" pitchFamily="34" charset="0"/>
              <a:buChar char="•"/>
            </a:pPr>
            <a:endParaRPr lang="en-P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143" indent="-188143">
              <a:buFont typeface="Arial" panose="020B0604020202020204" pitchFamily="34" charset="0"/>
              <a:buChar char="•"/>
            </a:pPr>
            <a:r>
              <a:rPr lang="en-PH" sz="1800" b="1" dirty="0">
                <a:latin typeface="Arial" panose="020B0604020202020204" pitchFamily="34" charset="0"/>
                <a:cs typeface="Arial" panose="020B0604020202020204" pitchFamily="34" charset="0"/>
              </a:rPr>
              <a:t>Loans and bonds payable: </a:t>
            </a: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 Continue to reassess loan repayment program to preserve internally-generated cash for the development of </a:t>
            </a:r>
            <a:r>
              <a:rPr lang="en-PH" sz="1800" dirty="0" err="1">
                <a:latin typeface="Arial" panose="020B0604020202020204" pitchFamily="34" charset="0"/>
                <a:cs typeface="Arial" panose="020B0604020202020204" pitchFamily="34" charset="0"/>
              </a:rPr>
              <a:t>Silangan</a:t>
            </a:r>
            <a:r>
              <a:rPr lang="en-PH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2014200" y="7069311"/>
            <a:ext cx="1456962" cy="401921"/>
          </a:xfrm>
          <a:prstGeom prst="bracketPair">
            <a:avLst>
              <a:gd name="adj" fmla="val 17949"/>
            </a:avLst>
          </a:prstGeom>
        </p:spPr>
        <p:txBody>
          <a:bodyPr vert="horz" lIns="97626" tIns="48813" rIns="97626" bIns="48813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41A0B-E7BA-42AB-BB70-ABC68E342828}" type="slidenum">
              <a:rPr lang="en-PH" altLang="en-US" sz="961">
                <a:solidFill>
                  <a:schemeClr val="tx1"/>
                </a:solidFill>
              </a:rPr>
              <a:pPr/>
              <a:t>6</a:t>
            </a:fld>
            <a:endParaRPr lang="en-PH" altLang="en-US" sz="96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2600" y="152400"/>
            <a:ext cx="851979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Balance Sheets</a:t>
            </a:r>
            <a:endParaRPr lang="en-PH" sz="4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990600"/>
            <a:ext cx="6553200" cy="47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 b="-1823"/>
          <a:stretch/>
        </p:blipFill>
        <p:spPr>
          <a:xfrm>
            <a:off x="355600" y="1382353"/>
            <a:ext cx="8016860" cy="5712782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7142-F60E-47AE-A0A6-5C32D2F5C447}" type="slidenum">
              <a:rPr lang="en-PH" smtClean="0"/>
              <a:pPr/>
              <a:t>7</a:t>
            </a:fld>
            <a:endParaRPr lang="en-PH" dirty="0"/>
          </a:p>
        </p:txBody>
      </p:sp>
      <p:sp>
        <p:nvSpPr>
          <p:cNvPr id="34" name="TextBox 33"/>
          <p:cNvSpPr txBox="1"/>
          <p:nvPr/>
        </p:nvSpPr>
        <p:spPr>
          <a:xfrm>
            <a:off x="9539024" y="3119736"/>
            <a:ext cx="68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Boxcut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918200" y="4846364"/>
            <a:ext cx="513966" cy="8547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06010" y="2500108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FF00"/>
                </a:solidFill>
              </a:defRPr>
            </a:lvl1pPr>
          </a:lstStyle>
          <a:p>
            <a:r>
              <a:rPr lang="en-US" dirty="0">
                <a:solidFill>
                  <a:srgbClr val="66FF99"/>
                </a:solidFill>
              </a:rPr>
              <a:t>Vent Pad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40762" y="3418304"/>
            <a:ext cx="68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66FF99"/>
                </a:solidFill>
              </a:defRPr>
            </a:lvl1pPr>
          </a:lstStyle>
          <a:p>
            <a:r>
              <a:rPr lang="en-US" dirty="0"/>
              <a:t>Boxcut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85671" y="4760232"/>
            <a:ext cx="538759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Mine Development</a:t>
            </a:r>
          </a:p>
          <a:p>
            <a:pPr marL="78363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Boxcut excavation and slope stabilization completed mid-April 2023</a:t>
            </a:r>
          </a:p>
          <a:p>
            <a:pPr marL="78363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Decline driving status:</a:t>
            </a:r>
          </a:p>
          <a:p>
            <a:pPr marL="78363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363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363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363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363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Completed concreting of 9m span</a:t>
            </a:r>
          </a:p>
          <a:p>
            <a:pPr marL="78363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hand Face Drill and LHD on site</a:t>
            </a:r>
          </a:p>
          <a:p>
            <a:pPr marL="78363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West Portal and Decline to be advanced for safety considerations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7320" y="5871148"/>
          <a:ext cx="3389970" cy="61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85">
                  <a:extLst>
                    <a:ext uri="{9D8B030D-6E8A-4147-A177-3AD203B41FA5}">
                      <a16:colId xmlns:a16="http://schemas.microsoft.com/office/drawing/2014/main" val="3634478785"/>
                    </a:ext>
                  </a:extLst>
                </a:gridCol>
                <a:gridCol w="1694985">
                  <a:extLst>
                    <a:ext uri="{9D8B030D-6E8A-4147-A177-3AD203B41FA5}">
                      <a16:colId xmlns:a16="http://schemas.microsoft.com/office/drawing/2014/main" val="4030499449"/>
                    </a:ext>
                  </a:extLst>
                </a:gridCol>
              </a:tblGrid>
              <a:tr h="305904">
                <a:tc>
                  <a:txBody>
                    <a:bodyPr/>
                    <a:lstStyle/>
                    <a:p>
                      <a:r>
                        <a:rPr lang="en-US" sz="140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Actual as of July</a:t>
                      </a:r>
                      <a:r>
                        <a:rPr lang="en-US" sz="1400" baseline="0" dirty="0"/>
                        <a:t> 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9922"/>
                  </a:ext>
                </a:extLst>
              </a:tr>
              <a:tr h="305904">
                <a:tc>
                  <a:txBody>
                    <a:bodyPr/>
                    <a:lstStyle/>
                    <a:p>
                      <a:r>
                        <a:rPr lang="en-US" sz="1400"/>
                        <a:t>535m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34036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5600" y="1193636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As of June 8, 2023 </a:t>
            </a:r>
            <a:endParaRPr lang="en-PH" sz="12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995" y="2803117"/>
            <a:ext cx="1383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As of July 16, 2023 </a:t>
            </a:r>
            <a:endParaRPr lang="en-PH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3511" y="2059618"/>
            <a:ext cx="101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East Portal </a:t>
            </a:r>
            <a:endParaRPr lang="en-PH" sz="1400" b="1"/>
          </a:p>
        </p:txBody>
      </p:sp>
      <p:sp>
        <p:nvSpPr>
          <p:cNvPr id="21" name="TextBox 20"/>
          <p:cNvSpPr txBox="1"/>
          <p:nvPr/>
        </p:nvSpPr>
        <p:spPr>
          <a:xfrm>
            <a:off x="3615737" y="4618622"/>
            <a:ext cx="1091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West Portal </a:t>
            </a:r>
            <a:endParaRPr lang="en-PH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76CB47-4A45-784F-A414-0EBF3EC8952E}"/>
              </a:ext>
            </a:extLst>
          </p:cNvPr>
          <p:cNvSpPr txBox="1"/>
          <p:nvPr/>
        </p:nvSpPr>
        <p:spPr>
          <a:xfrm>
            <a:off x="2359192" y="259542"/>
            <a:ext cx="9931401" cy="954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PROJECT SITE UPDATES</a:t>
            </a:r>
          </a:p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MINE ACCESS (DECLINE) DEVELOPMENT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5935" y="4384698"/>
            <a:ext cx="101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East Portal </a:t>
            </a:r>
            <a:endParaRPr lang="en-PH" sz="1400" b="1" dirty="0"/>
          </a:p>
        </p:txBody>
      </p:sp>
      <p:sp>
        <p:nvSpPr>
          <p:cNvPr id="9" name="AutoShape 2" descr="blob:https://philexmining-my.sharepoint.com/812881a2-bb82-4932-acb3-c5640dcf83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blob:https://philexmining-my.sharepoint.com/812881a2-bb82-4932-acb3-c5640dcf83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blob:https://philexmining-my.sharepoint.com/812881a2-bb82-4932-acb3-c5640dcf83e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23056" r="297" b="23584"/>
          <a:stretch/>
        </p:blipFill>
        <p:spPr>
          <a:xfrm>
            <a:off x="7504618" y="1147667"/>
            <a:ext cx="6119388" cy="35944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185728" y="3629341"/>
            <a:ext cx="4869083" cy="10022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7604" y="3629341"/>
            <a:ext cx="7477953" cy="15351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72030" y="1165824"/>
            <a:ext cx="1383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As of July 20, 2023 </a:t>
            </a:r>
            <a:endParaRPr lang="en-PH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8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47148-5435-B639-EE79-8397008D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3617-115B-4045-ABA4-96C2FA9C98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544E3-7921-AC4A-C60C-E4A6DEA9FAA2}"/>
              </a:ext>
            </a:extLst>
          </p:cNvPr>
          <p:cNvSpPr txBox="1"/>
          <p:nvPr/>
        </p:nvSpPr>
        <p:spPr>
          <a:xfrm>
            <a:off x="2359192" y="259542"/>
            <a:ext cx="9931401" cy="52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FUNDING DEVELOPMENT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98A107-FF28-3155-87A2-A92A1DB0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6E4965-AC46-04FE-58B9-35D399FED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800" y="1813566"/>
            <a:ext cx="12192000" cy="43282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4D5B485-0A0D-0787-A9C8-730D3050000A}"/>
              </a:ext>
            </a:extLst>
          </p:cNvPr>
          <p:cNvSpPr txBox="1">
            <a:spLocks/>
          </p:cNvSpPr>
          <p:nvPr/>
        </p:nvSpPr>
        <p:spPr>
          <a:xfrm>
            <a:off x="689719" y="5478257"/>
            <a:ext cx="8367252" cy="149344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800" b="1" dirty="0">
                <a:solidFill>
                  <a:srgbClr val="33537E"/>
                </a:solidFill>
                <a:effectLst>
                  <a:outerShdw blurRad="50800" dist="38100" dir="5400000" sx="102000" sy="102000" algn="t" rotWithShape="0">
                    <a:schemeClr val="bg1">
                      <a:alpha val="40000"/>
                    </a:schemeClr>
                  </a:outerShdw>
                </a:effectLst>
                <a:latin typeface="Futura Windows Extra Black" panose="020B0B03020204020204" pitchFamily="34" charset="0"/>
              </a:rPr>
              <a:t>GEARED UP FOR </a:t>
            </a:r>
            <a:br>
              <a:rPr lang="en-PH" sz="4800" b="1" dirty="0">
                <a:solidFill>
                  <a:srgbClr val="33537E"/>
                </a:solidFill>
                <a:effectLst>
                  <a:outerShdw blurRad="50800" dist="38100" dir="5400000" sx="102000" sy="102000" algn="t" rotWithShape="0">
                    <a:schemeClr val="bg1">
                      <a:alpha val="40000"/>
                    </a:schemeClr>
                  </a:outerShdw>
                </a:effectLst>
                <a:latin typeface="Futura Windows Extra Black" panose="020B0B03020204020204" pitchFamily="34" charset="0"/>
              </a:rPr>
            </a:br>
            <a:r>
              <a:rPr lang="en-PH" sz="4800" b="1" dirty="0">
                <a:solidFill>
                  <a:srgbClr val="33537E"/>
                </a:solidFill>
                <a:effectLst>
                  <a:outerShdw blurRad="50800" dist="38100" dir="5400000" sx="102000" sy="102000" algn="t" rotWithShape="0">
                    <a:schemeClr val="bg1">
                      <a:alpha val="40000"/>
                    </a:schemeClr>
                  </a:outerShdw>
                </a:effectLst>
                <a:latin typeface="Futura Windows Extra Black" panose="020B0B03020204020204" pitchFamily="34" charset="0"/>
              </a:rPr>
              <a:t>MINING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26107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12014200" y="7069311"/>
            <a:ext cx="1456962" cy="401921"/>
          </a:xfrm>
          <a:prstGeom prst="bracketPair">
            <a:avLst>
              <a:gd name="adj" fmla="val 17949"/>
            </a:avLst>
          </a:prstGeom>
        </p:spPr>
        <p:txBody>
          <a:bodyPr vert="horz" lIns="97626" tIns="48813" rIns="97626" bIns="48813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41A0B-E7BA-42AB-BB70-ABC68E342828}" type="slidenum">
              <a:rPr lang="en-PH" altLang="en-US" sz="961">
                <a:solidFill>
                  <a:schemeClr val="tx1"/>
                </a:solidFill>
              </a:rPr>
              <a:pPr/>
              <a:t>9</a:t>
            </a:fld>
            <a:endParaRPr lang="en-PH" altLang="en-US" sz="96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E5262-5C25-F48F-84E2-986369E4D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744711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726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43004</TotalTime>
  <Words>423</Words>
  <Application>Microsoft Office PowerPoint</Application>
  <PresentationFormat>Custom</PresentationFormat>
  <Paragraphs>80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Futura Windows Extra Black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Philex Mining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PMN</dc:creator>
  <cp:lastModifiedBy>Kristine N. Navalta</cp:lastModifiedBy>
  <cp:revision>4331</cp:revision>
  <cp:lastPrinted>2021-06-25T01:06:56Z</cp:lastPrinted>
  <dcterms:created xsi:type="dcterms:W3CDTF">2009-08-24T09:32:27Z</dcterms:created>
  <dcterms:modified xsi:type="dcterms:W3CDTF">2023-08-03T05:48:49Z</dcterms:modified>
</cp:coreProperties>
</file>